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461" r:id="rId2"/>
    <p:sldId id="256" r:id="rId3"/>
    <p:sldId id="390" r:id="rId4"/>
    <p:sldId id="385" r:id="rId5"/>
  </p:sldIdLst>
  <p:sldSz cx="10277475" cy="712311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6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3142"/>
    <a:srgbClr val="FFFF00"/>
    <a:srgbClr val="FF0000"/>
    <a:srgbClr val="000000"/>
    <a:srgbClr val="000066"/>
    <a:srgbClr val="FF9933"/>
    <a:srgbClr val="66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84" d="100"/>
          <a:sy n="84" d="100"/>
        </p:scale>
        <p:origin x="1094" y="96"/>
      </p:cViewPr>
      <p:guideLst>
        <p:guide orient="horz" pos="4416"/>
        <p:guide pos="3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18"/>
    </p:cViewPr>
  </p:sorterViewPr>
  <p:notesViewPr>
    <p:cSldViewPr>
      <p:cViewPr varScale="1">
        <p:scale>
          <a:sx n="32" d="100"/>
          <a:sy n="32" d="100"/>
        </p:scale>
        <p:origin x="-15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90F305-8EF4-4A95-A28F-FB3932FE2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8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685800"/>
            <a:ext cx="4946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9893896-6783-4F4A-ABE6-CC2287A8E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05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212975"/>
            <a:ext cx="8734425" cy="1527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1463" y="4037013"/>
            <a:ext cx="7194550" cy="1819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62113"/>
            <a:ext cx="9248775" cy="4700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25" y="285750"/>
            <a:ext cx="2311400" cy="60769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85750"/>
            <a:ext cx="6784975" cy="6076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62113"/>
            <a:ext cx="4548188" cy="4700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4938" y="1662113"/>
            <a:ext cx="4548187" cy="4700587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14350" y="1662113"/>
            <a:ext cx="4548188" cy="4700587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4938" y="1662113"/>
            <a:ext cx="4548187" cy="4700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62113"/>
            <a:ext cx="9248775" cy="2273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087813"/>
            <a:ext cx="9248775" cy="2274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62113"/>
            <a:ext cx="9248775" cy="4700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3" y="4576763"/>
            <a:ext cx="8736012" cy="14144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213" y="3019425"/>
            <a:ext cx="8736012" cy="15573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62113"/>
            <a:ext cx="4548188" cy="4700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662113"/>
            <a:ext cx="4548187" cy="4700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93850"/>
            <a:ext cx="4540250" cy="665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259013"/>
            <a:ext cx="4540250" cy="41036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1288" y="1593850"/>
            <a:ext cx="4541837" cy="665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1288" y="2259013"/>
            <a:ext cx="4541837" cy="41036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5750"/>
            <a:ext cx="9248775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84163"/>
            <a:ext cx="3381375" cy="1206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963" y="284163"/>
            <a:ext cx="5745162" cy="60785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90663"/>
            <a:ext cx="3381375" cy="487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538" y="4986338"/>
            <a:ext cx="6165850" cy="5889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4538" y="636588"/>
            <a:ext cx="6165850" cy="427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4538" y="5575300"/>
            <a:ext cx="6165850" cy="835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6" name="Rectangle 26"/>
          <p:cNvSpPr>
            <a:spLocks noChangeArrowheads="1"/>
          </p:cNvSpPr>
          <p:nvPr userDrawn="1"/>
        </p:nvSpPr>
        <p:spPr bwMode="auto">
          <a:xfrm>
            <a:off x="0" y="0"/>
            <a:ext cx="10277475" cy="685800"/>
          </a:xfrm>
          <a:prstGeom prst="rect">
            <a:avLst/>
          </a:prstGeom>
          <a:gradFill rotWithShape="0">
            <a:gsLst>
              <a:gs pos="0">
                <a:srgbClr val="0099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524000" y="6704013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432" tIns="49716" rIns="99432" bIns="49716"/>
          <a:lstStyle/>
          <a:p>
            <a:pPr defTabSz="993775">
              <a:spcBef>
                <a:spcPct val="0"/>
              </a:spcBef>
              <a:defRPr/>
            </a:pPr>
            <a:r>
              <a:rPr lang="en-US" sz="1800">
                <a:solidFill>
                  <a:srgbClr val="000099"/>
                </a:solidFill>
              </a:rPr>
              <a:t>Bharat Electronics – Electronic Voting Machine (EVM)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9448800" y="6732588"/>
            <a:ext cx="8286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432" tIns="49716" rIns="99432" bIns="49716"/>
          <a:lstStyle/>
          <a:p>
            <a:pPr algn="r" defTabSz="993775">
              <a:spcBef>
                <a:spcPct val="0"/>
              </a:spcBef>
              <a:defRPr/>
            </a:pPr>
            <a:fld id="{17011F08-03E7-44F6-B56A-08142B8408D5}" type="slidenum">
              <a:rPr lang="en-US" sz="1500">
                <a:solidFill>
                  <a:srgbClr val="000099"/>
                </a:solidFill>
                <a:latin typeface="Times New Roman" pitchFamily="18" charset="0"/>
              </a:rPr>
              <a:pPr algn="r" defTabSz="993775">
                <a:spcBef>
                  <a:spcPct val="0"/>
                </a:spcBef>
                <a:defRPr/>
              </a:pPr>
              <a:t>‹#›</a:t>
            </a:fld>
            <a:endParaRPr lang="en-US" sz="15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 userDrawn="1"/>
        </p:nvSpPr>
        <p:spPr bwMode="auto">
          <a:xfrm>
            <a:off x="0" y="6629400"/>
            <a:ext cx="10277475" cy="79375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0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30726" name="Picture 24" descr="C:\BELLogos\BE.jp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8921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ransition>
    <p:random/>
  </p:transition>
  <p:txStyles>
    <p:titleStyle>
      <a:lvl1pPr algn="ctr" defTabSz="993775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+mj-lt"/>
          <a:ea typeface="+mj-ea"/>
          <a:cs typeface="+mj-cs"/>
        </a:defRPr>
      </a:lvl1pPr>
      <a:lvl2pPr algn="ctr" defTabSz="993775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2pPr>
      <a:lvl3pPr algn="ctr" defTabSz="993775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3pPr>
      <a:lvl4pPr algn="ctr" defTabSz="993775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4pPr>
      <a:lvl5pPr algn="ctr" defTabSz="993775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5pPr>
      <a:lvl6pPr marL="457200" algn="ctr" defTabSz="993775" rtl="0" fontAlgn="base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6pPr>
      <a:lvl7pPr marL="914400" algn="ctr" defTabSz="993775" rtl="0" fontAlgn="base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7pPr>
      <a:lvl8pPr marL="1371600" algn="ctr" defTabSz="993775" rtl="0" fontAlgn="base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8pPr>
      <a:lvl9pPr marL="1828800" algn="ctr" defTabSz="993775" rtl="0" fontAlgn="base">
        <a:spcBef>
          <a:spcPct val="0"/>
        </a:spcBef>
        <a:spcAft>
          <a:spcPct val="0"/>
        </a:spcAft>
        <a:defRPr sz="3900" b="1">
          <a:solidFill>
            <a:srgbClr val="FFFFCC"/>
          </a:solidFill>
          <a:latin typeface="Arial" charset="0"/>
        </a:defRPr>
      </a:lvl9pPr>
    </p:titleStyle>
    <p:bodyStyle>
      <a:lvl1pPr marL="373063" indent="-373063" algn="l" defTabSz="993775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FFFFCC"/>
          </a:solidFill>
          <a:latin typeface="+mn-lt"/>
          <a:ea typeface="+mn-ea"/>
          <a:cs typeface="+mn-cs"/>
        </a:defRPr>
      </a:lvl1pPr>
      <a:lvl2pPr marL="808038" indent="-311150" algn="l" defTabSz="993775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FFFFCC"/>
          </a:solidFill>
          <a:latin typeface="+mn-lt"/>
        </a:defRPr>
      </a:lvl2pPr>
      <a:lvl3pPr marL="1243013" indent="-249238" algn="l" defTabSz="993775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FFFFCC"/>
          </a:solidFill>
          <a:latin typeface="+mn-lt"/>
        </a:defRPr>
      </a:lvl3pPr>
      <a:lvl4pPr marL="1739900" indent="-247650" algn="l" defTabSz="9937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CC"/>
          </a:solidFill>
          <a:latin typeface="+mn-lt"/>
        </a:defRPr>
      </a:lvl4pPr>
      <a:lvl5pPr marL="2236788" indent="-247650" algn="l" defTabSz="9937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FFFFCC"/>
          </a:solidFill>
          <a:latin typeface="+mn-lt"/>
        </a:defRPr>
      </a:lvl5pPr>
      <a:lvl6pPr marL="26939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FFFFCC"/>
          </a:solidFill>
          <a:latin typeface="+mn-lt"/>
        </a:defRPr>
      </a:lvl6pPr>
      <a:lvl7pPr marL="31511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FFFFCC"/>
          </a:solidFill>
          <a:latin typeface="+mn-lt"/>
        </a:defRPr>
      </a:lvl7pPr>
      <a:lvl8pPr marL="36083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FFFFCC"/>
          </a:solidFill>
          <a:latin typeface="+mn-lt"/>
        </a:defRPr>
      </a:lvl8pPr>
      <a:lvl9pPr marL="4065588" indent="-247650" algn="l" defTabSz="993775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050" descr="C:\BELFotos\Gif\militarycom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43400"/>
            <a:ext cx="47244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051" descr="C:\BELFotos\BELUnit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3150" y="2598738"/>
            <a:ext cx="27940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052"/>
          <p:cNvSpPr>
            <a:spLocks noChangeArrowheads="1"/>
          </p:cNvSpPr>
          <p:nvPr/>
        </p:nvSpPr>
        <p:spPr bwMode="auto">
          <a:xfrm>
            <a:off x="3571875" y="0"/>
            <a:ext cx="3330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FFFF00"/>
                </a:solidFill>
              </a:rPr>
              <a:t>Bharat Electronics</a:t>
            </a:r>
          </a:p>
        </p:txBody>
      </p:sp>
      <p:pic>
        <p:nvPicPr>
          <p:cNvPr id="31749" name="Picture 2054" descr="C:\BELLogos\bel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990600"/>
            <a:ext cx="4400550" cy="892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1750" name="Picture 2057" descr="C:\WelcomeGif\welcome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5883275"/>
            <a:ext cx="4943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82" name="AutoShape 2058"/>
          <p:cNvSpPr>
            <a:spLocks noChangeArrowheads="1"/>
          </p:cNvSpPr>
          <p:nvPr/>
        </p:nvSpPr>
        <p:spPr bwMode="auto">
          <a:xfrm>
            <a:off x="6134100" y="2039263"/>
            <a:ext cx="2801938" cy="44267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www.bel-india.in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1752" name="Picture 2059" descr="D:\QualQuiz\QualQuiz2Q\BELCorpOffic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8001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6"/>
          <p:cNvSpPr>
            <a:spLocks noChangeArrowheads="1"/>
          </p:cNvSpPr>
          <p:nvPr/>
        </p:nvSpPr>
        <p:spPr bwMode="auto">
          <a:xfrm>
            <a:off x="4563265" y="0"/>
            <a:ext cx="1327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rgbClr val="FFFF00"/>
                </a:solidFill>
              </a:rPr>
              <a:t>VVPAT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873125" y="4875555"/>
            <a:ext cx="8769350" cy="137250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of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Electronic Voting Machine  (EVM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with VVPAT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2" descr="C:\Users\RAVI\Desktop\VVPAT PICS M3\DSC_46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894556"/>
            <a:ext cx="8405812" cy="380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AutoShape 5"/>
          <p:cNvSpPr>
            <a:spLocks noChangeArrowheads="1"/>
          </p:cNvSpPr>
          <p:nvPr/>
        </p:nvSpPr>
        <p:spPr bwMode="auto">
          <a:xfrm>
            <a:off x="914400" y="3057525"/>
            <a:ext cx="8083550" cy="7524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 sz="3900">
                <a:solidFill>
                  <a:srgbClr val="FFFF00"/>
                </a:solidFill>
              </a:rPr>
              <a:t>Procedure at the Counting Place</a:t>
            </a:r>
          </a:p>
        </p:txBody>
      </p:sp>
      <p:sp>
        <p:nvSpPr>
          <p:cNvPr id="68611" name="Rectangle 7"/>
          <p:cNvSpPr>
            <a:spLocks noChangeArrowheads="1"/>
          </p:cNvSpPr>
          <p:nvPr/>
        </p:nvSpPr>
        <p:spPr bwMode="auto">
          <a:xfrm>
            <a:off x="771525" y="0"/>
            <a:ext cx="95059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93775">
              <a:spcBef>
                <a:spcPct val="0"/>
              </a:spcBef>
            </a:pPr>
            <a:r>
              <a:rPr lang="en-US" sz="3200" dirty="0" smtClean="0">
                <a:solidFill>
                  <a:srgbClr val="FFFF00"/>
                </a:solidFill>
              </a:rPr>
              <a:t>VVPAT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RAVI\Desktop\VVPAT PICS M3\DSC_46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05" y="821971"/>
            <a:ext cx="4341769" cy="368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17"/>
          <p:cNvSpPr>
            <a:spLocks noChangeArrowheads="1"/>
          </p:cNvSpPr>
          <p:nvPr/>
        </p:nvSpPr>
        <p:spPr bwMode="auto">
          <a:xfrm>
            <a:off x="771525" y="0"/>
            <a:ext cx="95059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93775">
              <a:spcBef>
                <a:spcPct val="0"/>
              </a:spcBef>
            </a:pPr>
            <a:r>
              <a:rPr lang="en-US" sz="3200" dirty="0" smtClean="0">
                <a:solidFill>
                  <a:srgbClr val="FFFF00"/>
                </a:solidFill>
              </a:rPr>
              <a:t>VVPAT Counting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211262" y="3409390"/>
            <a:ext cx="3851275" cy="2884488"/>
            <a:chOff x="-218" y="1639"/>
            <a:chExt cx="2426" cy="1817"/>
          </a:xfrm>
        </p:grpSpPr>
        <p:sp>
          <p:nvSpPr>
            <p:cNvPr id="22540" name="AutoShape 30"/>
            <p:cNvSpPr>
              <a:spLocks noChangeArrowheads="1"/>
            </p:cNvSpPr>
            <p:nvPr/>
          </p:nvSpPr>
          <p:spPr bwMode="auto">
            <a:xfrm>
              <a:off x="-218" y="2832"/>
              <a:ext cx="2426" cy="6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rgbClr val="FFFF00"/>
                  </a:solidFill>
                </a:rPr>
                <a:t>Cut the seal and Open Ballot Slips Compartment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2541" name="Line 45"/>
            <p:cNvSpPr>
              <a:spLocks noChangeShapeType="1"/>
            </p:cNvSpPr>
            <p:nvPr/>
          </p:nvSpPr>
          <p:spPr bwMode="auto">
            <a:xfrm flipV="1">
              <a:off x="1752" y="1639"/>
              <a:ext cx="0" cy="119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5900737" y="1615266"/>
            <a:ext cx="3851275" cy="156529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FFFF00"/>
                </a:solidFill>
              </a:rPr>
              <a:t>Keep the Ballot Slips in Tray and Count slips to verify with Result of Control </a:t>
            </a:r>
            <a:r>
              <a:rPr lang="en-US" dirty="0" err="1" smtClean="0">
                <a:solidFill>
                  <a:srgbClr val="FFFF00"/>
                </a:solidFill>
              </a:rPr>
              <a:t>Unit.T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10537" y="6152356"/>
            <a:ext cx="19050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Thanks</a:t>
            </a:r>
            <a:endParaRPr lang="en-IN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m">
  <a:themeElements>
    <a:clrScheme name="ev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v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v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Data\Microsoft\Templates\evm.pot</Template>
  <TotalTime>10204</TotalTime>
  <Words>47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evm</vt:lpstr>
      <vt:lpstr>PowerPoint Presentation</vt:lpstr>
      <vt:lpstr>PowerPoint Presentation</vt:lpstr>
      <vt:lpstr>PowerPoint Presentation</vt:lpstr>
      <vt:lpstr>PowerPoint Presentation</vt:lpstr>
    </vt:vector>
  </TitlesOfParts>
  <Manager>Ramabhadri Raju</Manager>
  <Company>Bharat Electronics Limited, Bangalore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Voting Machine</dc:title>
  <dc:subject>Training on EVM</dc:subject>
  <dc:creator>Muralidharan.K</dc:creator>
  <cp:lastModifiedBy>HP</cp:lastModifiedBy>
  <cp:revision>1125</cp:revision>
  <cp:lastPrinted>2002-03-27T06:52:59Z</cp:lastPrinted>
  <dcterms:created xsi:type="dcterms:W3CDTF">2001-03-06T20:54:46Z</dcterms:created>
  <dcterms:modified xsi:type="dcterms:W3CDTF">2018-10-21T03:58:32Z</dcterms:modified>
</cp:coreProperties>
</file>